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1" r:id="rId26"/>
    <p:sldId id="294" r:id="rId27"/>
    <p:sldId id="295" r:id="rId28"/>
    <p:sldId id="288" r:id="rId29"/>
    <p:sldId id="285" r:id="rId30"/>
    <p:sldId id="286" r:id="rId31"/>
    <p:sldId id="296" r:id="rId32"/>
    <p:sldId id="297" r:id="rId33"/>
    <p:sldId id="292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3E1F-5C48-450E-96B5-BF5445422F36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864D-0C38-4D4A-9D10-E7FC44795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3E1F-5C48-450E-96B5-BF5445422F36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864D-0C38-4D4A-9D10-E7FC44795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3E1F-5C48-450E-96B5-BF5445422F36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864D-0C38-4D4A-9D10-E7FC44795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3E1F-5C48-450E-96B5-BF5445422F36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864D-0C38-4D4A-9D10-E7FC44795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3E1F-5C48-450E-96B5-BF5445422F36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864D-0C38-4D4A-9D10-E7FC44795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3E1F-5C48-450E-96B5-BF5445422F36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864D-0C38-4D4A-9D10-E7FC44795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3E1F-5C48-450E-96B5-BF5445422F36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864D-0C38-4D4A-9D10-E7FC44795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3E1F-5C48-450E-96B5-BF5445422F36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864D-0C38-4D4A-9D10-E7FC44795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3E1F-5C48-450E-96B5-BF5445422F36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864D-0C38-4D4A-9D10-E7FC44795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3E1F-5C48-450E-96B5-BF5445422F36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864D-0C38-4D4A-9D10-E7FC44795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3E1F-5C48-450E-96B5-BF5445422F36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864D-0C38-4D4A-9D10-E7FC44795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93E1F-5C48-450E-96B5-BF5445422F36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9864D-0C38-4D4A-9D10-E7FC44795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2667000"/>
          </a:xfrm>
        </p:spPr>
        <p:txBody>
          <a:bodyPr/>
          <a:lstStyle/>
          <a:p>
            <a:r>
              <a:rPr lang="fa-IR" b="1" dirty="0" smtClean="0">
                <a:cs typeface="B Titr" pitchFamily="2" charset="-78"/>
              </a:rPr>
              <a:t>نحوه محاسبه حق التدریس و آیین نامه های مرتبط</a:t>
            </a:r>
            <a:endParaRPr lang="en-US" b="1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endParaRPr lang="fa-IR" sz="2000" dirty="0" smtClean="0">
              <a:solidFill>
                <a:schemeClr val="tx1"/>
              </a:solidFill>
            </a:endParaRPr>
          </a:p>
          <a:p>
            <a:r>
              <a:rPr lang="fa-IR" sz="2000" dirty="0" smtClean="0">
                <a:solidFill>
                  <a:schemeClr val="tx1"/>
                </a:solidFill>
              </a:rPr>
              <a:t>سال1398 </a:t>
            </a:r>
          </a:p>
          <a:p>
            <a:endParaRPr lang="fa-IR" sz="2000" dirty="0" smtClean="0">
              <a:solidFill>
                <a:schemeClr val="tx1"/>
              </a:solidFill>
            </a:endParaRPr>
          </a:p>
          <a:p>
            <a:pPr algn="r"/>
            <a:r>
              <a:rPr lang="fa-IR" sz="2000" i="1" dirty="0" smtClean="0">
                <a:solidFill>
                  <a:schemeClr val="tx1"/>
                </a:solidFill>
              </a:rPr>
              <a:t>تهیه وارائه: (اداره رسیدگی به اسناد مالی دانشگاه علوم پزشكي ايران)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001A000000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0104" y="0"/>
            <a:ext cx="47437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001A000001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8140" y="0"/>
            <a:ext cx="476771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001A000001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6046" y="0"/>
            <a:ext cx="47519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001A000001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1974" y="0"/>
            <a:ext cx="47600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001A000001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2215" y="0"/>
            <a:ext cx="47595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001A000001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8077" y="0"/>
            <a:ext cx="474784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001A000001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4247" y="0"/>
            <a:ext cx="47555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001A000001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4247" y="0"/>
            <a:ext cx="47555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001A000001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4012" y="0"/>
            <a:ext cx="47559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001A000001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861"/>
            <a:ext cx="9144000" cy="63382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dirty="0" smtClean="0">
                <a:cs typeface="B Titr" pitchFamily="2" charset="-78"/>
              </a:rPr>
              <a:t>مدارک مورد نیاز جهت سند حق التدریس :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fa-IR" sz="2600" dirty="0" smtClean="0">
                <a:cs typeface="B Nazanin" pitchFamily="2" charset="-78"/>
              </a:rPr>
              <a:t>1- گواهی تدریس مازاد بر ساعت موظف در خارج از ساعات اداری توسط رئیس مرکز</a:t>
            </a:r>
          </a:p>
          <a:p>
            <a:pPr algn="r">
              <a:buNone/>
            </a:pPr>
            <a:r>
              <a:rPr lang="fa-IR" sz="2600" dirty="0" smtClean="0">
                <a:cs typeface="B Nazanin" pitchFamily="2" charset="-78"/>
              </a:rPr>
              <a:t>2- حکم کارگزینی برای شاغلین اعم از هئیت علمی و غیر هئیت علمی</a:t>
            </a:r>
          </a:p>
          <a:p>
            <a:pPr algn="r">
              <a:buNone/>
            </a:pPr>
            <a:r>
              <a:rPr lang="fa-IR" sz="2600" dirty="0" smtClean="0">
                <a:cs typeface="B Nazanin" pitchFamily="2" charset="-78"/>
              </a:rPr>
              <a:t>3 – قرارداد حق التدریس با ذکر تاریخ و مبلغ هرواحد نظری و عملی</a:t>
            </a:r>
          </a:p>
          <a:p>
            <a:pPr algn="r">
              <a:buNone/>
            </a:pPr>
            <a:r>
              <a:rPr lang="fa-IR" sz="2600" dirty="0" smtClean="0">
                <a:cs typeface="B Nazanin" pitchFamily="2" charset="-78"/>
              </a:rPr>
              <a:t>4 – مدارک تحصیلی برای غیر شاغلین</a:t>
            </a:r>
          </a:p>
          <a:p>
            <a:pPr algn="r">
              <a:buNone/>
            </a:pPr>
            <a:r>
              <a:rPr lang="fa-IR" sz="2600" dirty="0" smtClean="0">
                <a:cs typeface="B Nazanin" pitchFamily="2" charset="-78"/>
              </a:rPr>
              <a:t>5 – لیست اسامی افراد مشمول حق التدریس تنظیم شده توسط واحد آموزش مرکز ، مبنی بر تعداد واحد نظری ،  عملی و تعداد جلسات </a:t>
            </a:r>
            <a:r>
              <a:rPr lang="fa-IR" dirty="0" smtClean="0">
                <a:cs typeface="B Nazanin" pitchFamily="2" charset="-78"/>
              </a:rPr>
              <a:t>با </a:t>
            </a:r>
            <a:r>
              <a:rPr lang="fa-IR" sz="2400" dirty="0" smtClean="0">
                <a:cs typeface="B Nazanin" pitchFamily="2" charset="-78"/>
              </a:rPr>
              <a:t>تایید رئیس مرکز و دستور پرداخت به امور </a:t>
            </a:r>
            <a:r>
              <a:rPr lang="fa-IR" sz="2400" dirty="0">
                <a:cs typeface="B Nazanin" pitchFamily="2" charset="-78"/>
              </a:rPr>
              <a:t>مالی</a:t>
            </a: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001A000000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2215" y="0"/>
            <a:ext cx="47595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001A000000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8140" y="0"/>
            <a:ext cx="476771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001A000000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179" y="0"/>
            <a:ext cx="47636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001A000000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2215" y="0"/>
            <a:ext cx="47595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001A000000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2215" y="0"/>
            <a:ext cx="47595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B Titr" pitchFamily="2" charset="-78"/>
              </a:rPr>
              <a:t>اصلاحیات :</a:t>
            </a:r>
            <a:endParaRPr lang="en-US" sz="32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fa-IR" sz="2800" dirty="0" smtClean="0">
                <a:cs typeface="B Nazanin" pitchFamily="2" charset="-78"/>
              </a:rPr>
              <a:t>لازم به ذکر است که برخی موارد  این  بخشنامه ها  طی نامه شماره 100/5297/د/96مورخ 96/06/11 و مصوبات هشتمین جلسه شورای </a:t>
            </a:r>
            <a:r>
              <a:rPr lang="fa-IR" sz="2800" dirty="0">
                <a:cs typeface="B Nazanin" pitchFamily="2" charset="-78"/>
              </a:rPr>
              <a:t>آموزشی دانشگاه مورخ </a:t>
            </a:r>
            <a:r>
              <a:rPr lang="fa-IR" sz="2800" dirty="0" smtClean="0">
                <a:cs typeface="B Nazanin" pitchFamily="2" charset="-78"/>
              </a:rPr>
              <a:t>96/06/07 و نامه شماره 100/11147/د/98 مورخ 98/09/26 اصلاح </a:t>
            </a:r>
            <a:r>
              <a:rPr lang="fa-IR" sz="2800" dirty="0">
                <a:cs typeface="B Nazanin" pitchFamily="2" charset="-78"/>
              </a:rPr>
              <a:t>گردیده </a:t>
            </a:r>
            <a:r>
              <a:rPr lang="fa-IR" sz="2800" dirty="0" smtClean="0">
                <a:cs typeface="B Nazanin" pitchFamily="2" charset="-78"/>
              </a:rPr>
              <a:t>است .</a:t>
            </a:r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46" y="0"/>
            <a:ext cx="4751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86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80" y="0"/>
            <a:ext cx="4753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58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!497448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646" y="72167"/>
            <a:ext cx="4716708" cy="671366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!59239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1434" y="8028"/>
            <a:ext cx="4798965" cy="68419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000001A0000002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600201" y="0"/>
            <a:ext cx="6102752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!33888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9883" y="47656"/>
            <a:ext cx="4744233" cy="676268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46" y="0"/>
            <a:ext cx="4769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71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26" y="0"/>
            <a:ext cx="4771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43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توضیحات:</a:t>
            </a:r>
            <a:endParaRPr lang="fa-IR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200" dirty="0" smtClean="0">
                <a:cs typeface="B Nazanin" pitchFamily="2" charset="-78"/>
              </a:rPr>
              <a:t>پرداخت حق التدریس به کارکنان بالینی در مراکز درمانی تا تصویب کمیته آموزشی دانشگاه ممنوع است.</a:t>
            </a:r>
          </a:p>
          <a:p>
            <a:pPr algn="just" rtl="1"/>
            <a:endParaRPr lang="fa-IR" sz="2200" dirty="0" smtClean="0">
              <a:cs typeface="B Nazanin" pitchFamily="2" charset="-78"/>
            </a:endParaRPr>
          </a:p>
          <a:p>
            <a:pPr algn="just" rtl="1"/>
            <a:r>
              <a:rPr lang="fa-IR" sz="2200" dirty="0" smtClean="0">
                <a:cs typeface="B Nazanin" pitchFamily="2" charset="-78"/>
              </a:rPr>
              <a:t>به اشخاص دارای مدرک تحصیلی لیسانس ، تا صدور مجوز دانشگاه ، حق التدریس پرداخت نمی گردد .</a:t>
            </a:r>
          </a:p>
          <a:p>
            <a:pPr algn="just" rtl="1"/>
            <a:endParaRPr lang="fa-IR" sz="2200" dirty="0" smtClean="0">
              <a:cs typeface="B Nazanin" pitchFamily="2" charset="-78"/>
            </a:endParaRPr>
          </a:p>
          <a:p>
            <a:pPr algn="just" rtl="1"/>
            <a:r>
              <a:rPr lang="fa-IR" sz="2200" dirty="0" smtClean="0">
                <a:cs typeface="B Nazanin" pitchFamily="2" charset="-78"/>
              </a:rPr>
              <a:t>طبق قوانین مقررات مربوطه ، در هر نیمسال تحصیلی 17 هفته جهت محاسبه حق التدریس منظور می گردد که در نیمسال دوم سال تحصیلی ، 5 هفته و 12 هفته طبق احکام سالهای متوالی مد نظر قرار می گیرد .</a:t>
            </a:r>
          </a:p>
          <a:p>
            <a:pPr algn="just" rtl="1"/>
            <a:endParaRPr lang="fa-IR" sz="2200" dirty="0" smtClean="0">
              <a:cs typeface="B Nazanin" pitchFamily="2" charset="-78"/>
            </a:endParaRPr>
          </a:p>
          <a:p>
            <a:pPr algn="just" rtl="1"/>
            <a:r>
              <a:rPr lang="fa-IR" sz="2200" dirty="0" smtClean="0">
                <a:cs typeface="B Nazanin" pitchFamily="2" charset="-78"/>
              </a:rPr>
              <a:t>در خصوص اساتید بازنشسته از اشل حقوقی پرسنل تمام وقت استفاده می کنیم .</a:t>
            </a:r>
          </a:p>
          <a:p>
            <a:pPr algn="r" rtl="1"/>
            <a:endParaRPr lang="fa-IR" sz="1800" dirty="0" smtClean="0"/>
          </a:p>
          <a:p>
            <a:pPr algn="r" rtl="1">
              <a:buNone/>
            </a:pPr>
            <a:endParaRPr lang="fa-IR" sz="1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با تشکر از توجه شما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001A000000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477589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001A000000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1974" y="0"/>
            <a:ext cx="47600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001A000000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2215" y="0"/>
            <a:ext cx="47595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001A000000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6046" y="0"/>
            <a:ext cx="47519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001A000000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2215" y="0"/>
            <a:ext cx="47595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0001A000000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4012" y="0"/>
            <a:ext cx="475597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248</Words>
  <Application>Microsoft Office PowerPoint</Application>
  <PresentationFormat>On-screen Show (4:3)</PresentationFormat>
  <Paragraphs>22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B Nazanin</vt:lpstr>
      <vt:lpstr>B Titr</vt:lpstr>
      <vt:lpstr>Calibri</vt:lpstr>
      <vt:lpstr>Office Theme</vt:lpstr>
      <vt:lpstr>نحوه محاسبه حق التدریس و آیین نامه های مرتبط</vt:lpstr>
      <vt:lpstr>مدارک مورد نیاز جهت سند حق التدریس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اصلاحیات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توضیحات:</vt:lpstr>
      <vt:lpstr>با تشکر از توجه شما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نحوه محاسبه حق التدریس و آیین نامه های مرتبط</dc:title>
  <dc:creator>Soleimani</dc:creator>
  <cp:lastModifiedBy>خانم زهرا کلهری</cp:lastModifiedBy>
  <cp:revision>29</cp:revision>
  <dcterms:created xsi:type="dcterms:W3CDTF">2019-07-30T09:25:55Z</dcterms:created>
  <dcterms:modified xsi:type="dcterms:W3CDTF">2019-12-23T09:11:16Z</dcterms:modified>
</cp:coreProperties>
</file>